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Source Code Pro" panose="020B0509030403020204" pitchFamily="49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7054A6-F69D-4767-8FFE-8CB119846D9E}">
  <a:tblStyle styleId="{FC7054A6-F69D-4767-8FFE-8CB119846D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062915/#:~:text=Approximately%20704%20(39%2Fyear),ingested%20by%20older%20adults%20unintentionally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062915/#:~:text=Approximately%20704%20(39%2Fyear),ingested%20by%20older%20adults%20unintentionall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849e8cb0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849e8cb0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95600902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95600902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849e8cb0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849e8cb0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849e8cb0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849e8cb0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9560090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9560090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849e8cb0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849e8cb0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95600902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95600902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849e8cb0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849e8cb0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5600902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5600902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849e8cb0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849e8cb0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849e8cb0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849e8cb0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https://pubmed.ncbi.nlm.nih.gov/30062915/#:~:text=Approximately%20704%20(39%2Fyear),ingested%20by%20older%20adults%20unintentionally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5600902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5600902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849e8cb0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849e8cb0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849e8cb0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849e8cb0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95600902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95600902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849e8cb0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849e8cb0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849e8cb0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849e8cb0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https://pubmed.ncbi.nlm.nih.gov/30062915/#:~:text=Approximately%20704%20(39%2Fyear),ingested%20by%20older%20adults%20unintentionally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429dc6de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429dc6de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429dc6d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429dc6d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644b994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644b994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849e8cb0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849e8cb0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849e8cb0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849e8cb0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Sakshi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Because the presentation is intended to focus heavily on the models, I think we can actually remove this slide! We can simply discuss our data model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849e8cb0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849e8cb0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5138625" y="270250"/>
            <a:ext cx="38712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/>
              <a:t>To Eat, or Not to Eat?</a:t>
            </a:r>
            <a:endParaRPr sz="840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01600" y="3593200"/>
            <a:ext cx="87408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whether mushrooms are edible or poisonous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822900" y="4366250"/>
            <a:ext cx="7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Sakshi and Abbie | LaunchCode Women+, Data Science | March 9, 2022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04451" cy="34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2"/>
    </mc:Choice>
    <mc:Fallback>
      <p:transition spd="slow" advTm="10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pre-processing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6075" algn="l" rtl="0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Source Code Pro"/>
              <a:buChar char="●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</a:rPr>
              <a:t>Removed the "stalk-root" variable (too many missing values)</a:t>
            </a:r>
            <a:endParaRPr sz="18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Source Code Pro"/>
              <a:buChar char="●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</a:rPr>
              <a:t>Converted all variables to numerical </a:t>
            </a:r>
            <a:endParaRPr sz="18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Source Code Pro"/>
              <a:buChar char="●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</a:rPr>
              <a:t>Explored all attributes with count plot to understand category distribution.</a:t>
            </a:r>
            <a:endParaRPr sz="18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Source Code Pro"/>
              <a:buChar char="●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</a:rPr>
              <a:t>Implemented appropriate feature engineering</a:t>
            </a:r>
            <a:br>
              <a:rPr lang="en" sz="185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 sz="1450">
                <a:highlight>
                  <a:srgbClr val="FFFFFF"/>
                </a:highlight>
              </a:rPr>
              <a:t>Wherever possible re-coded categories under 2 or 3 major types. Eg:(Odor, gill-color &amp; spore-print-color)</a:t>
            </a:r>
            <a:endParaRPr sz="1450">
              <a:highlight>
                <a:srgbClr val="FFFFFF"/>
              </a:highlight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Source Code Pro"/>
              <a:buChar char="●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</a:rPr>
              <a:t>Standardized the variables</a:t>
            </a:r>
            <a:endParaRPr sz="18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Char char="●"/>
            </a:pPr>
            <a:r>
              <a:rPr lang="en" sz="1850">
                <a:solidFill>
                  <a:srgbClr val="000000"/>
                </a:solidFill>
                <a:highlight>
                  <a:srgbClr val="FFFFFF"/>
                </a:highlight>
              </a:rPr>
              <a:t>Determining the relevant features...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7715250" y="3737650"/>
            <a:ext cx="1248749" cy="123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982" y="4074417"/>
            <a:ext cx="505575" cy="4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43"/>
    </mc:Choice>
    <mc:Fallback>
      <p:transition spd="slow" advTm="4004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12220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Important Features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8129650" y="4171075"/>
            <a:ext cx="834351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75" y="923200"/>
            <a:ext cx="8520599" cy="38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95"/>
    </mc:Choice>
    <mc:Fallback>
      <p:transition spd="slow" advTm="3589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with Functions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we move on the Data modelling, we want to highlight the fun we had with functions!</a:t>
            </a:r>
            <a:endParaRPr dirty="0"/>
          </a:p>
          <a:p>
            <a:pPr marL="457200" lvl="0" indent="-342900" algn="l" rtl="0">
              <a:lnSpc>
                <a:spcPct val="110795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5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5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label_encode(df)</a:t>
            </a:r>
            <a:endParaRPr sz="15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5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violin(df, dependent_var)</a:t>
            </a:r>
            <a:endParaRPr sz="15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5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tri_corr_matrix(df)</a:t>
            </a:r>
            <a:endParaRPr sz="15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5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countplot(x_var, df)</a:t>
            </a:r>
            <a:endParaRPr sz="15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5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create_uid(df)</a:t>
            </a:r>
            <a:endParaRPr sz="15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5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evaluate_model(y_test, y_pred, y_pred_prob)</a:t>
            </a:r>
            <a:endParaRPr sz="15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5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optimal_threshold(X_test, y_test)</a:t>
            </a:r>
            <a:endParaRPr sz="15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and many more.. </a:t>
            </a:r>
            <a:endParaRPr sz="15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7715250" y="3737650"/>
            <a:ext cx="1248749" cy="12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09"/>
    </mc:Choice>
    <mc:Fallback>
      <p:transition spd="slow" advTm="2990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68375"/>
            <a:ext cx="85206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1: Logistic Regression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00" y="855750"/>
            <a:ext cx="7903125" cy="41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 l="8890" t="2892" r="1035" b="1331"/>
          <a:stretch/>
        </p:blipFill>
        <p:spPr>
          <a:xfrm>
            <a:off x="8003075" y="4022175"/>
            <a:ext cx="960924" cy="94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28"/>
    </mc:Choice>
    <mc:Fallback>
      <p:transition spd="slow" advTm="317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43375" y="13670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1: Logistic Regression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675" y="1217888"/>
            <a:ext cx="4993199" cy="30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00" y="937705"/>
            <a:ext cx="3366050" cy="406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5">
            <a:alphaModFix/>
          </a:blip>
          <a:srcRect l="8890" t="2892" r="1035" b="1331"/>
          <a:stretch/>
        </p:blipFill>
        <p:spPr>
          <a:xfrm>
            <a:off x="8092725" y="4119675"/>
            <a:ext cx="911149" cy="90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63"/>
    </mc:Choice>
    <mc:Fallback>
      <p:transition spd="slow" advTm="2646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350750" y="87900"/>
            <a:ext cx="85206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2 : KNN Classifier Model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25" y="800275"/>
            <a:ext cx="7934649" cy="40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l="8890" t="2892" r="1035" b="1331"/>
          <a:stretch/>
        </p:blipFill>
        <p:spPr>
          <a:xfrm>
            <a:off x="7966075" y="3985600"/>
            <a:ext cx="997925" cy="9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80"/>
    </mc:Choice>
    <mc:Fallback>
      <p:transition spd="slow" advTm="1948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2 : KNN Classifier Model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025" y="1223075"/>
            <a:ext cx="5576350" cy="326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3850"/>
            <a:ext cx="3193325" cy="352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400" y="4339077"/>
            <a:ext cx="717976" cy="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32"/>
    </mc:Choice>
    <mc:Fallback>
      <p:transition spd="slow" advTm="3043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3: Support vector Machine Classification Model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75" y="1227225"/>
            <a:ext cx="8113825" cy="3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4">
            <a:alphaModFix/>
          </a:blip>
          <a:srcRect l="8890" t="2892" r="1035" b="1331"/>
          <a:stretch/>
        </p:blipFill>
        <p:spPr>
          <a:xfrm>
            <a:off x="7971200" y="3990675"/>
            <a:ext cx="992800" cy="98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2"/>
    </mc:Choice>
    <mc:Fallback>
      <p:transition spd="slow" advTm="182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3: Support vector Machine Classification Model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825" y="1247950"/>
            <a:ext cx="5055475" cy="29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3848"/>
            <a:ext cx="3038025" cy="36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5">
            <a:alphaModFix/>
          </a:blip>
          <a:srcRect l="8890" t="2892" r="1035" b="1331"/>
          <a:stretch/>
        </p:blipFill>
        <p:spPr>
          <a:xfrm>
            <a:off x="8138129" y="4094400"/>
            <a:ext cx="810295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04"/>
    </mc:Choice>
    <mc:Fallback>
      <p:transition spd="slow" advTm="2370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Models 4: Random Forest Classification model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50" y="1158400"/>
            <a:ext cx="7788375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4">
            <a:alphaModFix/>
          </a:blip>
          <a:srcRect l="8890" t="2892" r="1035" b="1331"/>
          <a:stretch/>
        </p:blipFill>
        <p:spPr>
          <a:xfrm>
            <a:off x="7953775" y="3973425"/>
            <a:ext cx="1010225" cy="9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42"/>
    </mc:Choice>
    <mc:Fallback>
      <p:transition spd="slow" advTm="2634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problem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millions of mushroom species (estimated 5M-6M)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Mushroom foraging is rising in popularity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mushrooms are toxic💀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7428/year ingest poisonous mushrooms with minor harm</a:t>
            </a:r>
            <a:endParaRPr sz="18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-"/>
            </a:pPr>
            <a:r>
              <a:rPr lang="en" sz="1800"/>
              <a:t>39/year experience major harm</a:t>
            </a:r>
            <a:endParaRPr sz="18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-"/>
            </a:pPr>
            <a:r>
              <a:rPr lang="en" sz="1800"/>
              <a:t>2.9/year die from ingestion </a:t>
            </a:r>
            <a:endParaRPr sz="1200">
              <a:solidFill>
                <a:schemeClr val="accent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7795250" y="3840500"/>
            <a:ext cx="1248749" cy="12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31"/>
    </mc:Choice>
    <mc:Fallback>
      <p:transition spd="slow" advTm="2423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497125" y="136700"/>
            <a:ext cx="85206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Models 4: Random Forest Classification model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8204750" y="4168425"/>
            <a:ext cx="812974" cy="8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525" y="1310750"/>
            <a:ext cx="4983375" cy="27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50" y="1056525"/>
            <a:ext cx="3141000" cy="381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37"/>
    </mc:Choice>
    <mc:Fallback>
      <p:transition spd="slow" advTm="2073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Model was best?</a:t>
            </a: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0757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Random Forest 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Best overall accuracy score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Best AUC score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While tied with KNN on scoring, ensemble methods are more robust against over-fitting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7941425" y="3961225"/>
            <a:ext cx="1022574" cy="10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698" y="524675"/>
            <a:ext cx="1866500" cy="388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78"/>
    </mc:Choice>
    <mc:Fallback>
      <p:transition spd="slow" advTm="3287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311700" y="185475"/>
            <a:ext cx="85206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final thoughts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body" idx="1"/>
          </p:nvPr>
        </p:nvSpPr>
        <p:spPr>
          <a:xfrm>
            <a:off x="5269775" y="1043250"/>
            <a:ext cx="3279900" cy="3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Odor is very informative in predicting whether a mushroom is poisonous or edible.</a:t>
            </a:r>
            <a:br>
              <a:rPr lang="en" dirty="0"/>
            </a:b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In the dataset 2.7% of mushrooms with no odor were classified as poisonous.</a:t>
            </a:r>
            <a:br>
              <a:rPr lang="en" dirty="0"/>
            </a:br>
            <a:r>
              <a:rPr lang="en" dirty="0"/>
              <a:t>Hence other attributed help us with decisive classification.</a:t>
            </a:r>
            <a:endParaRPr dirty="0"/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7971200" y="3990650"/>
            <a:ext cx="992800" cy="9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51" y="1043250"/>
            <a:ext cx="4477424" cy="384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16"/>
    </mc:Choice>
    <mc:Fallback>
      <p:transition spd="slow" advTm="288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311700" y="185475"/>
            <a:ext cx="85206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final thoughts (cont.)</a:t>
            </a:r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487400" y="1110425"/>
            <a:ext cx="71157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Exploratory analysis can help you discover predictive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can be beneficial to regroup categorical variables into smaller categories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Sometimes, different models will have very similar scoring, if the individual variables are highly predictive</a:t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7929100" y="3949050"/>
            <a:ext cx="1034899" cy="102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32"/>
    </mc:Choice>
    <mc:Fallback>
      <p:transition spd="slow" advTm="11213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311700" y="642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foraging!!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925" y="937250"/>
            <a:ext cx="5349228" cy="401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2"/>
    </mc:Choice>
    <mc:Fallback>
      <p:transition spd="slow" advTm="74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     Our data source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428975" y="1483875"/>
            <a:ext cx="5334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UCI Machine Learning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retrieved from The Audubon Society Field Guide to North American Mushrooms, published in 1981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7795250" y="3840500"/>
            <a:ext cx="1248749" cy="123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00" y="319438"/>
            <a:ext cx="2351404" cy="45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61"/>
    </mc:Choice>
    <mc:Fallback>
      <p:transition spd="slow" advTm="140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Mushroom Dataset 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678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 Attributes: (</a:t>
            </a:r>
            <a:r>
              <a:rPr lang="en" sz="1600"/>
              <a:t>Explained in detail in next slide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Attribute: Edible(e) or Poisonous(p)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391800" y="3626450"/>
          <a:ext cx="7380200" cy="1276950"/>
        </p:xfrm>
        <a:graphic>
          <a:graphicData uri="http://schemas.openxmlformats.org/drawingml/2006/table">
            <a:tbl>
              <a:tblPr>
                <a:noFill/>
                <a:tableStyleId>{FC7054A6-F69D-4767-8FFE-8CB119846D9E}</a:tableStyleId>
              </a:tblPr>
              <a:tblGrid>
                <a:gridCol w="184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Dataset Characteristics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Multivariate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Number of Instances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8124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Attribute Characteristics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Categorical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Number of Attributes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579" y="-195000"/>
            <a:ext cx="6177695" cy="454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l="8890" t="2892" r="1035" b="1331"/>
          <a:stretch/>
        </p:blipFill>
        <p:spPr>
          <a:xfrm>
            <a:off x="7795250" y="3840500"/>
            <a:ext cx="1248749" cy="12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5"/>
    </mc:Choice>
    <mc:Fallback>
      <p:transition spd="slow" advTm="2176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Attribute Information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00" y="1228675"/>
            <a:ext cx="8044324" cy="37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l="8890" t="2892" r="1035" b="1331"/>
          <a:stretch/>
        </p:blipFill>
        <p:spPr>
          <a:xfrm>
            <a:off x="8233704" y="4273925"/>
            <a:ext cx="810295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09"/>
    </mc:Choice>
    <mc:Fallback>
      <p:transition spd="slow" advTm="1250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229550" y="999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Attribute Information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0" y="728675"/>
            <a:ext cx="7436651" cy="44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l="8890" t="2892" r="1035" b="1331"/>
          <a:stretch/>
        </p:blipFill>
        <p:spPr>
          <a:xfrm>
            <a:off x="8233704" y="4273925"/>
            <a:ext cx="810295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18"/>
    </mc:Choice>
    <mc:Fallback>
      <p:transition spd="slow" advTm="1461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7817975" y="3851525"/>
            <a:ext cx="1161725" cy="11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75" y="143250"/>
            <a:ext cx="7830974" cy="48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43"/>
    </mc:Choice>
    <mc:Fallback>
      <p:transition spd="slow" advTm="128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Journey and Learning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451900" cy="3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Preprocessing: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All the feature names had ‘-’ which was replaced by ‘_’.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Created unique identifier for each table by sum of row values.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For feature attribute tables like Gill, Cap, Veil &amp; Stalk dropped duplicate rows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Ran DML statements to create database, tables and load data.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Learning from queries:</a:t>
            </a:r>
            <a:endParaRPr dirty="0"/>
          </a:p>
          <a:p>
            <a:pPr lvl="1" indent="-310832">
              <a:buSzPct val="100000"/>
            </a:pPr>
            <a:r>
              <a:rPr lang="en" dirty="0"/>
              <a:t>In which habitat are the edible mushrooms found mostly? </a:t>
            </a:r>
            <a:br>
              <a:rPr lang="en" dirty="0"/>
            </a:br>
            <a:r>
              <a:rPr lang="en" dirty="0">
                <a:solidFill>
                  <a:srgbClr val="0000FF"/>
                </a:solidFill>
              </a:rPr>
              <a:t>Woods/Grass</a:t>
            </a:r>
            <a:endParaRPr dirty="0">
              <a:solidFill>
                <a:srgbClr val="0000FF"/>
              </a:solidFill>
            </a:endParaRPr>
          </a:p>
          <a:p>
            <a:pPr lvl="1" indent="-310832">
              <a:buSzPct val="100000"/>
            </a:pPr>
            <a:r>
              <a:rPr lang="en" dirty="0"/>
              <a:t>How odor helps classify mushrooms as edible or not? </a:t>
            </a:r>
            <a:br>
              <a:rPr lang="en" dirty="0"/>
            </a:br>
            <a:r>
              <a:rPr lang="en" dirty="0">
                <a:solidFill>
                  <a:srgbClr val="0000FF"/>
                </a:solidFill>
              </a:rPr>
              <a:t>No vs foul smell</a:t>
            </a:r>
            <a:endParaRPr dirty="0">
              <a:solidFill>
                <a:srgbClr val="0000FF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How does gill color determine edibility of mushrooms? </a:t>
            </a:r>
            <a:br>
              <a:rPr lang="en" dirty="0"/>
            </a:br>
            <a:r>
              <a:rPr lang="en" dirty="0">
                <a:solidFill>
                  <a:srgbClr val="0000FF"/>
                </a:solidFill>
              </a:rPr>
              <a:t>Buff color with odor is mostly poisonous</a:t>
            </a:r>
            <a:endParaRPr dirty="0">
              <a:solidFill>
                <a:srgbClr val="0000FF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 dirty="0"/>
              <a:t>What is the class breakdown for a scattered population?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rgbClr val="0000FF"/>
                </a:solidFill>
              </a:rPr>
              <a:t>Mostly edible mushrooms are found in scattered population</a:t>
            </a:r>
            <a:endParaRPr dirty="0">
              <a:solidFill>
                <a:srgbClr val="0000FF"/>
              </a:solidFill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7715250" y="3737650"/>
            <a:ext cx="1248749" cy="12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98"/>
    </mc:Choice>
    <mc:Fallback>
      <p:transition spd="slow" advTm="9259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2220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l="8890" t="2892" r="1035" b="1331"/>
          <a:stretch/>
        </p:blipFill>
        <p:spPr>
          <a:xfrm>
            <a:off x="8129650" y="4171075"/>
            <a:ext cx="834351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l="3600" t="2689" r="4782" b="1588"/>
          <a:stretch/>
        </p:blipFill>
        <p:spPr>
          <a:xfrm>
            <a:off x="4049650" y="1242550"/>
            <a:ext cx="3897199" cy="342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438425" y="1940700"/>
            <a:ext cx="348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Viewed initial relationships among variables and determined possible re-categorization (e.g “bad” smell and “not bad” smell)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81"/>
    </mc:Choice>
    <mc:Fallback>
      <p:transition spd="slow" advTm="49781"/>
    </mc:Fallback>
  </mc:AlternateContent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753</Words>
  <Application>Microsoft Office PowerPoint</Application>
  <PresentationFormat>On-screen Show (16:9)</PresentationFormat>
  <Paragraphs>104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Source Code Pro</vt:lpstr>
      <vt:lpstr>Roboto</vt:lpstr>
      <vt:lpstr>Amatic SC</vt:lpstr>
      <vt:lpstr>Beach Day</vt:lpstr>
      <vt:lpstr>To Eat, or Not to Eat?</vt:lpstr>
      <vt:lpstr>Scope of problem</vt:lpstr>
      <vt:lpstr>                                             Our data source</vt:lpstr>
      <vt:lpstr>   Mushroom Dataset </vt:lpstr>
      <vt:lpstr>Dataset Attribute Information</vt:lpstr>
      <vt:lpstr>Dataset Attribute Information</vt:lpstr>
      <vt:lpstr>PowerPoint Presentation</vt:lpstr>
      <vt:lpstr>ETL Journey and Learning</vt:lpstr>
      <vt:lpstr>Exploratory Data analysis</vt:lpstr>
      <vt:lpstr>Simple pre-processing</vt:lpstr>
      <vt:lpstr>Determine Important Features</vt:lpstr>
      <vt:lpstr>Fun with Functions</vt:lpstr>
      <vt:lpstr>Data Model 1: Logistic Regression</vt:lpstr>
      <vt:lpstr>Data Model 1: Logistic Regression</vt:lpstr>
      <vt:lpstr>Data Model 2 : KNN Classifier Model</vt:lpstr>
      <vt:lpstr>Data Model 2 : KNN Classifier Model</vt:lpstr>
      <vt:lpstr>Data Model 3: Support vector Machine Classification Model</vt:lpstr>
      <vt:lpstr>Data Model 3: Support vector Machine Classification Model</vt:lpstr>
      <vt:lpstr>Data Models 4: Random Forest Classification model</vt:lpstr>
      <vt:lpstr>Data Models 4: Random Forest Classification model</vt:lpstr>
      <vt:lpstr>Which Model was best?</vt:lpstr>
      <vt:lpstr>Conclusions and final thoughts</vt:lpstr>
      <vt:lpstr>Conclusions and final thoughts (cont.)</vt:lpstr>
      <vt:lpstr>Happy foraging!!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Eat, or Not to Eat?</dc:title>
  <cp:lastModifiedBy>sakshi25mathur@gmail.com</cp:lastModifiedBy>
  <cp:revision>4</cp:revision>
  <dcterms:modified xsi:type="dcterms:W3CDTF">2022-03-09T15:22:07Z</dcterms:modified>
</cp:coreProperties>
</file>